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6"/>
  </p:notesMasterIdLst>
  <p:sldIdLst>
    <p:sldId id="256" r:id="rId3"/>
    <p:sldId id="257" r:id="rId4"/>
    <p:sldId id="260" r:id="rId5"/>
    <p:sldId id="259" r:id="rId6"/>
    <p:sldId id="284" r:id="rId7"/>
    <p:sldId id="258" r:id="rId8"/>
    <p:sldId id="261" r:id="rId9"/>
    <p:sldId id="271" r:id="rId10"/>
    <p:sldId id="262" r:id="rId11"/>
    <p:sldId id="287" r:id="rId12"/>
    <p:sldId id="289" r:id="rId13"/>
    <p:sldId id="290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 autoAdjust="0"/>
    <p:restoredTop sz="93704" autoAdjust="0"/>
  </p:normalViewPr>
  <p:slideViewPr>
    <p:cSldViewPr snapToGrid="0" snapToObjects="1">
      <p:cViewPr varScale="1">
        <p:scale>
          <a:sx n="69" d="100"/>
          <a:sy n="69" d="100"/>
        </p:scale>
        <p:origin x="462" y="7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29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721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9528607" cy="18923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2"/>
                </a:solidFill>
              </a:rPr>
              <a:t>基于众包解释性反馈的主动学习模型优化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指导老师</a:t>
            </a:r>
            <a:r>
              <a:rPr lang="zh-CN" altLang="en-US" dirty="0" smtClean="0">
                <a:sym typeface="+mn-lt"/>
              </a:rPr>
              <a:t>：杨静   报告人：陈博闻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9">
        <p14:flythrough dir="out"/>
      </p:transition>
    </mc:Choice>
    <mc:Fallback xmlns="">
      <p:transition spd="slow" advTm="3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8"/>
            <a:ext cx="6731001" cy="3938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sp>
        <p:nvSpPr>
          <p:cNvPr id="32" name="矩形 31"/>
          <p:cNvSpPr/>
          <p:nvPr/>
        </p:nvSpPr>
        <p:spPr>
          <a:xfrm>
            <a:off x="812800" y="3723613"/>
            <a:ext cx="1762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chemeClr val="accent2"/>
                </a:solidFill>
                <a:cs typeface="+mn-ea"/>
                <a:sym typeface="+mn-lt"/>
              </a:rPr>
              <a:t>研究方法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49744" y="1766432"/>
            <a:ext cx="5154450" cy="1245962"/>
            <a:chOff x="863599" y="1281524"/>
            <a:chExt cx="5154450" cy="1245962"/>
          </a:xfrm>
        </p:grpSpPr>
        <p:sp>
          <p:nvSpPr>
            <p:cNvPr id="34" name="矩形 33"/>
            <p:cNvSpPr/>
            <p:nvPr/>
          </p:nvSpPr>
          <p:spPr>
            <a:xfrm>
              <a:off x="863599" y="1281524"/>
              <a:ext cx="1762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p"/>
              </a:pPr>
              <a:r>
                <a:rPr lang="zh-CN" altLang="en-US" sz="24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研究内容</a:t>
              </a:r>
              <a:endParaRPr lang="zh-CN" altLang="en-US" sz="2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28194" y="1830652"/>
              <a:ext cx="39356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如何挖掘人类对数据的潜在</a:t>
              </a:r>
              <a:r>
                <a:rPr lang="zh-CN" altLang="en-US" dirty="0" smtClean="0"/>
                <a:t>认识？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928194" y="2158154"/>
              <a:ext cx="50898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如何减少基于众包的主动学习中存在的</a:t>
              </a:r>
              <a:r>
                <a:rPr lang="zh-CN" altLang="en-US" dirty="0" smtClean="0"/>
                <a:t>偏差？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042182"/>
      </p:ext>
    </p:extLst>
  </p:cSld>
  <p:clrMapOvr>
    <a:masterClrMapping/>
  </p:clrMapOvr>
  <p:transition spd="slow" advTm="34538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727688" cy="42703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41951" y="155515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解释性反馈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711226" y="36302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交互界面</a:t>
            </a:r>
            <a:endParaRPr lang="zh-CN" altLang="en-US" sz="3200" b="1" dirty="0"/>
          </a:p>
        </p:txBody>
      </p:sp>
      <p:sp>
        <p:nvSpPr>
          <p:cNvPr id="20" name="矩形 19"/>
          <p:cNvSpPr/>
          <p:nvPr/>
        </p:nvSpPr>
        <p:spPr>
          <a:xfrm>
            <a:off x="4488079" y="156966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答案理由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87712" y="1573533"/>
            <a:ext cx="9541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潜意识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10989" y="2324308"/>
            <a:ext cx="426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反馈内容限定为数据本身一部分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54" y="3122299"/>
            <a:ext cx="4575753" cy="21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8375"/>
      </p:ext>
    </p:extLst>
  </p:cSld>
  <p:clrMapOvr>
    <a:masterClrMapping/>
  </p:clrMapOvr>
  <p:transition spd="slow" advTm="310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727688" cy="42703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sp>
        <p:nvSpPr>
          <p:cNvPr id="4" name="矩形 3"/>
          <p:cNvSpPr/>
          <p:nvPr/>
        </p:nvSpPr>
        <p:spPr>
          <a:xfrm>
            <a:off x="1879598" y="3859094"/>
            <a:ext cx="7666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对传统的挑选策略进行改进，将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标注者标注能力</a:t>
            </a:r>
            <a:r>
              <a:rPr lang="zh-CN" altLang="en-US" dirty="0"/>
              <a:t>加入考量</a:t>
            </a:r>
            <a:r>
              <a:rPr lang="zh-CN" altLang="en-US" dirty="0" smtClean="0"/>
              <a:t>，对于</a:t>
            </a:r>
            <a:r>
              <a:rPr lang="zh-CN" altLang="en-US" dirty="0"/>
              <a:t>人们标注准确率不高的一类样本降低其被挑选的可能性，然后挑选出最佳的样本重新训练模型。从而减少模型抽样偏差和众包标签偏差。</a:t>
            </a: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3659757" y="1140402"/>
            <a:ext cx="3330626" cy="1815292"/>
            <a:chOff x="1839" y="6382"/>
            <a:chExt cx="2060" cy="1324"/>
          </a:xfrm>
        </p:grpSpPr>
        <p:sp>
          <p:nvSpPr>
            <p:cNvPr id="13" name="Rectangle 54"/>
            <p:cNvSpPr>
              <a:spLocks noChangeArrowheads="1"/>
            </p:cNvSpPr>
            <p:nvPr/>
          </p:nvSpPr>
          <p:spPr bwMode="auto">
            <a:xfrm>
              <a:off x="1839" y="6382"/>
              <a:ext cx="2060" cy="1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55"/>
            <p:cNvSpPr>
              <a:spLocks noChangeArrowheads="1"/>
            </p:cNvSpPr>
            <p:nvPr/>
          </p:nvSpPr>
          <p:spPr bwMode="auto">
            <a:xfrm>
              <a:off x="2682" y="6539"/>
              <a:ext cx="457" cy="5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2340" y="7037"/>
              <a:ext cx="132" cy="1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2723" y="7111"/>
              <a:ext cx="412" cy="4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3399" y="7004"/>
              <a:ext cx="165" cy="18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2812" y="6756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60"/>
            <p:cNvSpPr>
              <a:spLocks noChangeArrowheads="1"/>
            </p:cNvSpPr>
            <p:nvPr/>
          </p:nvSpPr>
          <p:spPr bwMode="auto">
            <a:xfrm>
              <a:off x="2907" y="6795"/>
              <a:ext cx="50" cy="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2856" y="7174"/>
              <a:ext cx="49" cy="55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2956" y="7174"/>
              <a:ext cx="49" cy="56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4" name="AutoShape 63"/>
            <p:cNvCxnSpPr>
              <a:cxnSpLocks noChangeShapeType="1"/>
            </p:cNvCxnSpPr>
            <p:nvPr/>
          </p:nvCxnSpPr>
          <p:spPr bwMode="auto">
            <a:xfrm flipV="1">
              <a:off x="2028" y="7079"/>
              <a:ext cx="1730" cy="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2870" y="6950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2382" y="7071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66"/>
            <p:cNvSpPr>
              <a:spLocks noChangeArrowheads="1"/>
            </p:cNvSpPr>
            <p:nvPr/>
          </p:nvSpPr>
          <p:spPr bwMode="auto">
            <a:xfrm>
              <a:off x="3454" y="7113"/>
              <a:ext cx="49" cy="55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67"/>
            <p:cNvSpPr>
              <a:spLocks noChangeArrowheads="1"/>
            </p:cNvSpPr>
            <p:nvPr/>
          </p:nvSpPr>
          <p:spPr bwMode="auto">
            <a:xfrm>
              <a:off x="3469" y="7024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1" name="AutoShape 68"/>
            <p:cNvCxnSpPr>
              <a:cxnSpLocks noChangeShapeType="1"/>
            </p:cNvCxnSpPr>
            <p:nvPr/>
          </p:nvCxnSpPr>
          <p:spPr bwMode="auto">
            <a:xfrm flipH="1">
              <a:off x="3497" y="6639"/>
              <a:ext cx="165" cy="3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矩形 31"/>
          <p:cNvSpPr/>
          <p:nvPr/>
        </p:nvSpPr>
        <p:spPr>
          <a:xfrm>
            <a:off x="6656029" y="325627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标注</a:t>
            </a:r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者容易答对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83763" y="326315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代表性强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45055" y="325892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 smtClean="0">
                <a:solidFill>
                  <a:schemeClr val="accent2"/>
                </a:solidFill>
                <a:cs typeface="+mn-ea"/>
                <a:sym typeface="+mn-lt"/>
              </a:rPr>
              <a:t>不确定度高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79596" y="4958075"/>
            <a:ext cx="7666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聚类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标准数据进行众包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得到标错样本所在类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降低这些类中样本被挑选的可能性（或直接过滤掉）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583135" y="3104146"/>
            <a:ext cx="2151790" cy="71885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64470"/>
      </p:ext>
    </p:extLst>
  </p:cSld>
  <p:clrMapOvr>
    <a:masterClrMapping/>
  </p:clrMapOvr>
  <p:transition spd="slow" advTm="8064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761319" y="3910805"/>
            <a:ext cx="3170990" cy="466195"/>
          </a:xfrm>
        </p:spPr>
        <p:txBody>
          <a:bodyPr/>
          <a:lstStyle/>
          <a:p>
            <a:r>
              <a:rPr lang="en-US" altLang="zh-CN" dirty="0"/>
              <a:t>01 </a:t>
            </a:r>
            <a:r>
              <a:rPr lang="en-US" altLang="zh-CN" dirty="0" smtClean="0"/>
              <a:t>Do </a:t>
            </a:r>
            <a:r>
              <a:rPr lang="en-US" altLang="zh-CN" dirty="0" smtClean="0">
                <a:cs typeface="+mn-ea"/>
                <a:sym typeface="+mn-lt"/>
              </a:rPr>
              <a:t>What?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761319" y="5510173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03 </a:t>
            </a:r>
            <a:r>
              <a:rPr lang="en-US" altLang="zh-CN" dirty="0" smtClean="0">
                <a:cs typeface="+mn-ea"/>
                <a:sym typeface="+mn-lt"/>
              </a:rPr>
              <a:t>How To Do?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6761319" y="4710489"/>
            <a:ext cx="3170990" cy="466195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en-US" altLang="zh-CN" dirty="0" smtClean="0">
                <a:cs typeface="+mn-ea"/>
                <a:sym typeface="+mn-lt"/>
              </a:rPr>
              <a:t>Why To Do?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p:transition spd="slow" advTm="690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Do What?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70">
        <p14:flythrough dir="out"/>
      </p:transition>
    </mc:Choice>
    <mc:Fallback xmlns="">
      <p:transition spd="slow" advTm="4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8"/>
            <a:ext cx="6731001" cy="3938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1" y="2223540"/>
            <a:ext cx="4439935" cy="2264367"/>
          </a:xfrm>
          <a:prstGeom prst="rect">
            <a:avLst/>
          </a:prstGeom>
        </p:spPr>
      </p:pic>
      <p:pic>
        <p:nvPicPr>
          <p:cNvPr id="1026" name="Picture 2" descr="“active learning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723" y="2161448"/>
            <a:ext cx="5258664" cy="31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863599" y="1281524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chemeClr val="accent2"/>
                </a:solidFill>
                <a:cs typeface="+mn-ea"/>
                <a:sym typeface="+mn-lt"/>
              </a:rPr>
              <a:t>众包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73491" y="1281524"/>
            <a:ext cx="1762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chemeClr val="accent2"/>
                </a:solidFill>
                <a:cs typeface="+mn-ea"/>
                <a:sym typeface="+mn-lt"/>
              </a:rPr>
              <a:t>主动学习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941127" y="3355723"/>
            <a:ext cx="2438400" cy="178431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曲线连接符 36"/>
          <p:cNvCxnSpPr>
            <a:stCxn id="33" idx="4"/>
            <a:endCxn id="4" idx="2"/>
          </p:cNvCxnSpPr>
          <p:nvPr/>
        </p:nvCxnSpPr>
        <p:spPr>
          <a:xfrm rot="5400000" flipH="1">
            <a:off x="5332828" y="2312538"/>
            <a:ext cx="652129" cy="5002868"/>
          </a:xfrm>
          <a:prstGeom prst="curvedConnector3">
            <a:avLst>
              <a:gd name="adj1" fmla="val -35054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66309" y="5504811"/>
            <a:ext cx="4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机器难、标准数据少、成本限制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7495"/>
      </p:ext>
    </p:extLst>
  </p:cSld>
  <p:clrMapOvr>
    <a:masterClrMapping/>
  </p:clrMapOvr>
  <p:transition spd="slow" advTm="239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8"/>
            <a:ext cx="6731001" cy="393820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65546" y="3558250"/>
            <a:ext cx="4923617" cy="1145740"/>
            <a:chOff x="3953866" y="4764921"/>
            <a:chExt cx="4923617" cy="1145740"/>
          </a:xfrm>
        </p:grpSpPr>
        <p:sp>
          <p:nvSpPr>
            <p:cNvPr id="30" name="矩形 29"/>
            <p:cNvSpPr/>
            <p:nvPr/>
          </p:nvSpPr>
          <p:spPr>
            <a:xfrm>
              <a:off x="4018461" y="5264330"/>
              <a:ext cx="48590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/>
                <a:t>如何利用</a:t>
              </a:r>
              <a:r>
                <a:rPr lang="zh-CN" altLang="en-US" dirty="0"/>
                <a:t>众</a:t>
              </a:r>
              <a:r>
                <a:rPr lang="zh-CN" altLang="en-US" dirty="0" smtClean="0"/>
                <a:t>包挖掘更多人类知识</a:t>
              </a:r>
              <a:endParaRPr lang="en-US" altLang="zh-CN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/>
                <a:t>处理基于众包的主动学习模型中存在的偏差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3953866" y="4764921"/>
              <a:ext cx="1146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p"/>
              </a:pPr>
              <a:r>
                <a:rPr lang="zh-CN" altLang="en-US" sz="24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挑战</a:t>
              </a:r>
              <a:endParaRPr lang="zh-CN" altLang="en-US" sz="2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4747" y="1505901"/>
            <a:ext cx="2319866" cy="1198177"/>
            <a:chOff x="812800" y="1281524"/>
            <a:chExt cx="2319866" cy="1198177"/>
          </a:xfrm>
        </p:grpSpPr>
        <p:sp>
          <p:nvSpPr>
            <p:cNvPr id="34" name="矩形 33"/>
            <p:cNvSpPr/>
            <p:nvPr/>
          </p:nvSpPr>
          <p:spPr>
            <a:xfrm>
              <a:off x="863599" y="1281524"/>
              <a:ext cx="1146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p"/>
              </a:pPr>
              <a:r>
                <a:rPr lang="zh-CN" altLang="en-US" sz="24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目的</a:t>
              </a:r>
              <a:endParaRPr lang="zh-CN" altLang="en-US" sz="2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2800" y="1833370"/>
              <a:ext cx="23198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/>
                <a:t>减少标记成本</a:t>
              </a:r>
              <a:endParaRPr lang="en-US" altLang="zh-CN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/>
                <a:t>提高模型学习效率</a:t>
              </a:r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5127451"/>
      </p:ext>
    </p:extLst>
  </p:cSld>
  <p:clrMapOvr>
    <a:masterClrMapping/>
  </p:clrMapOvr>
  <p:transition spd="slow" advTm="114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Why to do</a:t>
            </a:r>
            <a:r>
              <a:rPr lang="en-US" altLang="zh-CN" dirty="0">
                <a:cs typeface="+mn-ea"/>
                <a:sym typeface="+mn-lt"/>
              </a:rPr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887123"/>
      </p:ext>
    </p:extLst>
  </p:cSld>
  <p:clrMapOvr>
    <a:masterClrMapping/>
  </p:clrMapOvr>
  <p:transition spd="slow" advTm="457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5037" y="212727"/>
            <a:ext cx="1066800" cy="427037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727688" cy="42703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sp>
        <p:nvSpPr>
          <p:cNvPr id="5" name="矩形 4"/>
          <p:cNvSpPr/>
          <p:nvPr/>
        </p:nvSpPr>
        <p:spPr>
          <a:xfrm>
            <a:off x="1879599" y="2742923"/>
            <a:ext cx="8518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cs typeface="+mn-ea"/>
              </a:rPr>
              <a:t>现有</a:t>
            </a:r>
            <a:r>
              <a:rPr lang="zh-CN" altLang="en-US" b="1" dirty="0">
                <a:cs typeface="+mn-ea"/>
              </a:rPr>
              <a:t>的工作局限于</a:t>
            </a:r>
            <a:r>
              <a:rPr lang="zh-CN" altLang="en-US" b="1" dirty="0">
                <a:solidFill>
                  <a:schemeClr val="accent2"/>
                </a:solidFill>
                <a:cs typeface="+mn-ea"/>
              </a:rPr>
              <a:t>提高众包收集的标签的质量</a:t>
            </a:r>
            <a:r>
              <a:rPr lang="zh-CN" altLang="en-US" b="1" dirty="0">
                <a:cs typeface="+mn-ea"/>
              </a:rPr>
              <a:t>以及</a:t>
            </a:r>
            <a:r>
              <a:rPr lang="zh-CN" altLang="en-US" b="1" dirty="0" smtClean="0">
                <a:solidFill>
                  <a:schemeClr val="accent2"/>
                </a:solidFill>
                <a:cs typeface="+mn-ea"/>
              </a:rPr>
              <a:t>提高</a:t>
            </a:r>
            <a:r>
              <a:rPr lang="zh-CN" altLang="en-US" b="1" dirty="0">
                <a:solidFill>
                  <a:schemeClr val="accent2"/>
                </a:solidFill>
                <a:cs typeface="+mn-ea"/>
              </a:rPr>
              <a:t>待标注样本的质量</a:t>
            </a:r>
            <a:r>
              <a:rPr lang="zh-CN" altLang="en-US" b="1" dirty="0">
                <a:cs typeface="+mn-ea"/>
              </a:rPr>
              <a:t>，这些往往都是未知的，我们</a:t>
            </a:r>
            <a:r>
              <a:rPr lang="zh-CN" altLang="en-US" b="1" dirty="0" smtClean="0">
                <a:cs typeface="+mn-ea"/>
              </a:rPr>
              <a:t>需要通过假设前提，或估计</a:t>
            </a:r>
            <a:r>
              <a:rPr lang="zh-CN" altLang="en-US" b="1" dirty="0">
                <a:cs typeface="+mn-ea"/>
              </a:rPr>
              <a:t>问题难度、标注者能力，这使得优化难度增大，估计准确性也无法衡量</a:t>
            </a:r>
            <a:r>
              <a:rPr lang="zh-CN" altLang="en-US" b="1" dirty="0" smtClean="0">
                <a:cs typeface="+mn-ea"/>
              </a:rPr>
              <a:t>。</a:t>
            </a:r>
            <a:endParaRPr lang="zh-CN" altLang="en-US" b="1" dirty="0">
              <a:cs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14237" y="1499076"/>
            <a:ext cx="8518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cs typeface="+mn-ea"/>
              </a:rPr>
              <a:t>现有的基于众包的主动</a:t>
            </a:r>
            <a:r>
              <a:rPr lang="zh-CN" altLang="en-US" b="1" dirty="0" smtClean="0">
                <a:cs typeface="+mn-ea"/>
              </a:rPr>
              <a:t>学习专注于从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</a:rPr>
              <a:t>众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</a:rPr>
              <a:t>包分配策略</a:t>
            </a:r>
            <a:r>
              <a:rPr lang="zh-CN" altLang="en-US" b="1" dirty="0">
                <a:cs typeface="+mn-ea"/>
              </a:rPr>
              <a:t>和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</a:rPr>
              <a:t>主动学习挑选策略</a:t>
            </a:r>
            <a:r>
              <a:rPr lang="zh-CN" altLang="en-US" b="1" dirty="0">
                <a:cs typeface="+mn-ea"/>
              </a:rPr>
              <a:t>两个方面进行优化</a:t>
            </a:r>
            <a:r>
              <a:rPr lang="zh-CN" altLang="en-US" b="1" dirty="0" smtClean="0">
                <a:cs typeface="+mn-ea"/>
              </a:rPr>
              <a:t>。</a:t>
            </a:r>
            <a:endParaRPr lang="zh-CN" altLang="en-US" b="1" dirty="0">
              <a:cs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14237" y="4123875"/>
            <a:ext cx="8518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cs typeface="+mn-ea"/>
              </a:rPr>
              <a:t>提出</a:t>
            </a:r>
            <a:r>
              <a:rPr lang="zh-CN" altLang="en-US" b="1" dirty="0">
                <a:cs typeface="+mn-ea"/>
              </a:rPr>
              <a:t>一个新角度，从任务设计的角度，在众包发布任务的过程中，让人们提供</a:t>
            </a:r>
            <a:r>
              <a:rPr lang="zh-CN" altLang="en-US" b="1" dirty="0" smtClean="0">
                <a:cs typeface="+mn-ea"/>
              </a:rPr>
              <a:t>更多对数据的认识，</a:t>
            </a:r>
            <a:r>
              <a:rPr lang="zh-CN" altLang="en-US" b="1" dirty="0">
                <a:cs typeface="+mn-ea"/>
              </a:rPr>
              <a:t>并将这种知识以某种形式融入模型，这样不仅可以提升模型学习效率，又能够降低优化难度。</a:t>
            </a:r>
          </a:p>
        </p:txBody>
      </p:sp>
    </p:spTree>
    <p:extLst>
      <p:ext uri="{BB962C8B-B14F-4D97-AF65-F5344CB8AC3E}">
        <p14:creationId xmlns:p14="http://schemas.microsoft.com/office/powerpoint/2010/main" val="211286204"/>
      </p:ext>
    </p:extLst>
  </p:cSld>
  <p:clrMapOvr>
    <a:masterClrMapping/>
  </p:clrMapOvr>
  <p:transition spd="slow" advTm="437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75080" y="1062844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抽样偏差</a:t>
            </a:r>
          </a:p>
        </p:txBody>
      </p:sp>
      <p:sp>
        <p:nvSpPr>
          <p:cNvPr id="6" name="矩形 5"/>
          <p:cNvSpPr/>
          <p:nvPr/>
        </p:nvSpPr>
        <p:spPr>
          <a:xfrm>
            <a:off x="798984" y="1583145"/>
            <a:ext cx="4618144" cy="11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+mn-ea"/>
                <a:sym typeface="+mn-lt"/>
              </a:rPr>
              <a:t>在主动学习模型中普遍存在一个问题</a:t>
            </a:r>
            <a:r>
              <a:rPr lang="en-US" altLang="zh-CN" sz="1400" dirty="0">
                <a:cs typeface="+mn-ea"/>
                <a:sym typeface="+mn-lt"/>
              </a:rPr>
              <a:t>——</a:t>
            </a:r>
            <a:r>
              <a:rPr lang="zh-CN" altLang="en-US" sz="1400" dirty="0">
                <a:cs typeface="+mn-ea"/>
                <a:sym typeface="+mn-lt"/>
              </a:rPr>
              <a:t>抽样偏差，由于前期样本的选取取决于由少量已标注数据训练得到的分类器，这种分类器偏差大导致主动提出的样本也存在较大偏差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467" y="2847879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30171" y="3078037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918357" y="3095046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61962" y="3066864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97467" y="4329546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1000139" y="3068266"/>
            <a:ext cx="1645816" cy="1145960"/>
            <a:chOff x="2512" y="4099"/>
            <a:chExt cx="2959" cy="1878"/>
          </a:xfrm>
        </p:grpSpPr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2512" y="4099"/>
              <a:ext cx="2959" cy="18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4"/>
            <p:cNvSpPr>
              <a:spLocks noChangeArrowheads="1"/>
            </p:cNvSpPr>
            <p:nvPr/>
          </p:nvSpPr>
          <p:spPr bwMode="auto">
            <a:xfrm>
              <a:off x="3750" y="4395"/>
              <a:ext cx="660" cy="6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3201" y="5072"/>
              <a:ext cx="191" cy="1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3815" y="5153"/>
              <a:ext cx="594" cy="5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4690" y="4928"/>
              <a:ext cx="238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3937" y="4672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4075" y="4721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3980" y="5240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11"/>
            <p:cNvSpPr>
              <a:spLocks noChangeArrowheads="1"/>
            </p:cNvSpPr>
            <p:nvPr/>
          </p:nvSpPr>
          <p:spPr bwMode="auto">
            <a:xfrm>
              <a:off x="4125" y="5226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9" name="AutoShape 12"/>
            <p:cNvCxnSpPr>
              <a:cxnSpLocks noChangeShapeType="1"/>
            </p:cNvCxnSpPr>
            <p:nvPr/>
          </p:nvCxnSpPr>
          <p:spPr bwMode="auto">
            <a:xfrm flipV="1">
              <a:off x="2771" y="4935"/>
              <a:ext cx="2485" cy="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13"/>
          <p:cNvGrpSpPr>
            <a:grpSpLocks/>
          </p:cNvGrpSpPr>
          <p:nvPr/>
        </p:nvGrpSpPr>
        <p:grpSpPr bwMode="auto">
          <a:xfrm>
            <a:off x="3009419" y="3057130"/>
            <a:ext cx="1744042" cy="1150326"/>
            <a:chOff x="6435" y="4098"/>
            <a:chExt cx="2982" cy="1834"/>
          </a:xfrm>
        </p:grpSpPr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6435" y="4098"/>
              <a:ext cx="2982" cy="1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7623" y="4411"/>
              <a:ext cx="660" cy="6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7128" y="5046"/>
              <a:ext cx="191" cy="1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7682" y="5141"/>
              <a:ext cx="594" cy="5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8658" y="5005"/>
              <a:ext cx="238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19"/>
            <p:cNvSpPr>
              <a:spLocks noChangeArrowheads="1"/>
            </p:cNvSpPr>
            <p:nvPr/>
          </p:nvSpPr>
          <p:spPr bwMode="auto">
            <a:xfrm>
              <a:off x="7810" y="4688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7948" y="4737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7874" y="5221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8018" y="5222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0" name="AutoShape 23"/>
            <p:cNvCxnSpPr>
              <a:cxnSpLocks noChangeShapeType="1"/>
            </p:cNvCxnSpPr>
            <p:nvPr/>
          </p:nvCxnSpPr>
          <p:spPr bwMode="auto">
            <a:xfrm>
              <a:off x="6624" y="4943"/>
              <a:ext cx="2560" cy="3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Oval 24"/>
            <p:cNvSpPr>
              <a:spLocks noChangeArrowheads="1"/>
            </p:cNvSpPr>
            <p:nvPr/>
          </p:nvSpPr>
          <p:spPr bwMode="auto">
            <a:xfrm>
              <a:off x="7894" y="4936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Group 25"/>
          <p:cNvGrpSpPr>
            <a:grpSpLocks/>
          </p:cNvGrpSpPr>
          <p:nvPr/>
        </p:nvGrpSpPr>
        <p:grpSpPr bwMode="auto">
          <a:xfrm>
            <a:off x="5105692" y="3049767"/>
            <a:ext cx="1765870" cy="1152508"/>
            <a:chOff x="2526" y="6507"/>
            <a:chExt cx="2884" cy="1751"/>
          </a:xfrm>
        </p:grpSpPr>
        <p:sp>
          <p:nvSpPr>
            <p:cNvPr id="53" name="Rectangle 26"/>
            <p:cNvSpPr>
              <a:spLocks noChangeArrowheads="1"/>
            </p:cNvSpPr>
            <p:nvPr/>
          </p:nvSpPr>
          <p:spPr bwMode="auto">
            <a:xfrm>
              <a:off x="2526" y="6507"/>
              <a:ext cx="2884" cy="17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7"/>
            <p:cNvSpPr>
              <a:spLocks noChangeArrowheads="1"/>
            </p:cNvSpPr>
            <p:nvPr/>
          </p:nvSpPr>
          <p:spPr bwMode="auto">
            <a:xfrm>
              <a:off x="3699" y="6753"/>
              <a:ext cx="660" cy="6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28"/>
            <p:cNvSpPr>
              <a:spLocks noChangeArrowheads="1"/>
            </p:cNvSpPr>
            <p:nvPr/>
          </p:nvSpPr>
          <p:spPr bwMode="auto">
            <a:xfrm>
              <a:off x="3204" y="7388"/>
              <a:ext cx="191" cy="1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29"/>
            <p:cNvSpPr>
              <a:spLocks noChangeArrowheads="1"/>
            </p:cNvSpPr>
            <p:nvPr/>
          </p:nvSpPr>
          <p:spPr bwMode="auto">
            <a:xfrm>
              <a:off x="3758" y="7483"/>
              <a:ext cx="594" cy="5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30"/>
            <p:cNvSpPr>
              <a:spLocks noChangeArrowheads="1"/>
            </p:cNvSpPr>
            <p:nvPr/>
          </p:nvSpPr>
          <p:spPr bwMode="auto">
            <a:xfrm>
              <a:off x="4734" y="7347"/>
              <a:ext cx="238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31"/>
            <p:cNvSpPr>
              <a:spLocks noChangeArrowheads="1"/>
            </p:cNvSpPr>
            <p:nvPr/>
          </p:nvSpPr>
          <p:spPr bwMode="auto">
            <a:xfrm>
              <a:off x="3886" y="7030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32"/>
            <p:cNvSpPr>
              <a:spLocks noChangeArrowheads="1"/>
            </p:cNvSpPr>
            <p:nvPr/>
          </p:nvSpPr>
          <p:spPr bwMode="auto">
            <a:xfrm>
              <a:off x="4024" y="7079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33"/>
            <p:cNvSpPr>
              <a:spLocks noChangeArrowheads="1"/>
            </p:cNvSpPr>
            <p:nvPr/>
          </p:nvSpPr>
          <p:spPr bwMode="auto">
            <a:xfrm>
              <a:off x="3950" y="7563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34"/>
            <p:cNvSpPr>
              <a:spLocks noChangeArrowheads="1"/>
            </p:cNvSpPr>
            <p:nvPr/>
          </p:nvSpPr>
          <p:spPr bwMode="auto">
            <a:xfrm>
              <a:off x="4094" y="7564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62" name="AutoShape 35"/>
            <p:cNvCxnSpPr>
              <a:cxnSpLocks noChangeShapeType="1"/>
            </p:cNvCxnSpPr>
            <p:nvPr/>
          </p:nvCxnSpPr>
          <p:spPr bwMode="auto">
            <a:xfrm flipV="1">
              <a:off x="2753" y="7208"/>
              <a:ext cx="2561" cy="4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Oval 36"/>
            <p:cNvSpPr>
              <a:spLocks noChangeArrowheads="1"/>
            </p:cNvSpPr>
            <p:nvPr/>
          </p:nvSpPr>
          <p:spPr bwMode="auto">
            <a:xfrm>
              <a:off x="3970" y="7278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37"/>
            <p:cNvSpPr>
              <a:spLocks noChangeArrowheads="1"/>
            </p:cNvSpPr>
            <p:nvPr/>
          </p:nvSpPr>
          <p:spPr bwMode="auto">
            <a:xfrm>
              <a:off x="4814" y="7495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Group 38"/>
          <p:cNvGrpSpPr>
            <a:grpSpLocks/>
          </p:cNvGrpSpPr>
          <p:nvPr/>
        </p:nvGrpSpPr>
        <p:grpSpPr bwMode="auto">
          <a:xfrm>
            <a:off x="7255526" y="3059536"/>
            <a:ext cx="1798611" cy="1154690"/>
            <a:chOff x="6411" y="6522"/>
            <a:chExt cx="2975" cy="1691"/>
          </a:xfrm>
        </p:grpSpPr>
        <p:sp>
          <p:nvSpPr>
            <p:cNvPr id="66" name="Rectangle 39"/>
            <p:cNvSpPr>
              <a:spLocks noChangeArrowheads="1"/>
            </p:cNvSpPr>
            <p:nvPr/>
          </p:nvSpPr>
          <p:spPr bwMode="auto">
            <a:xfrm>
              <a:off x="6411" y="6522"/>
              <a:ext cx="2975" cy="16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40"/>
            <p:cNvSpPr>
              <a:spLocks noChangeArrowheads="1"/>
            </p:cNvSpPr>
            <p:nvPr/>
          </p:nvSpPr>
          <p:spPr bwMode="auto">
            <a:xfrm>
              <a:off x="7629" y="6723"/>
              <a:ext cx="660" cy="6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41"/>
            <p:cNvSpPr>
              <a:spLocks noChangeArrowheads="1"/>
            </p:cNvSpPr>
            <p:nvPr/>
          </p:nvSpPr>
          <p:spPr bwMode="auto">
            <a:xfrm>
              <a:off x="7134" y="7358"/>
              <a:ext cx="191" cy="1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7688" y="7453"/>
              <a:ext cx="594" cy="5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43"/>
            <p:cNvSpPr>
              <a:spLocks noChangeArrowheads="1"/>
            </p:cNvSpPr>
            <p:nvPr/>
          </p:nvSpPr>
          <p:spPr bwMode="auto">
            <a:xfrm>
              <a:off x="8664" y="7317"/>
              <a:ext cx="238" cy="23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44"/>
            <p:cNvSpPr>
              <a:spLocks noChangeArrowheads="1"/>
            </p:cNvSpPr>
            <p:nvPr/>
          </p:nvSpPr>
          <p:spPr bwMode="auto">
            <a:xfrm>
              <a:off x="7816" y="7000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5"/>
            <p:cNvSpPr>
              <a:spLocks noChangeArrowheads="1"/>
            </p:cNvSpPr>
            <p:nvPr/>
          </p:nvSpPr>
          <p:spPr bwMode="auto">
            <a:xfrm>
              <a:off x="7954" y="7049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46"/>
            <p:cNvSpPr>
              <a:spLocks noChangeArrowheads="1"/>
            </p:cNvSpPr>
            <p:nvPr/>
          </p:nvSpPr>
          <p:spPr bwMode="auto">
            <a:xfrm>
              <a:off x="7880" y="7533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47"/>
            <p:cNvSpPr>
              <a:spLocks noChangeArrowheads="1"/>
            </p:cNvSpPr>
            <p:nvPr/>
          </p:nvSpPr>
          <p:spPr bwMode="auto">
            <a:xfrm>
              <a:off x="8024" y="7534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5" name="AutoShape 48"/>
            <p:cNvCxnSpPr>
              <a:cxnSpLocks noChangeShapeType="1"/>
            </p:cNvCxnSpPr>
            <p:nvPr/>
          </p:nvCxnSpPr>
          <p:spPr bwMode="auto">
            <a:xfrm flipV="1">
              <a:off x="6878" y="7131"/>
              <a:ext cx="2267" cy="5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Oval 49"/>
            <p:cNvSpPr>
              <a:spLocks noChangeArrowheads="1"/>
            </p:cNvSpPr>
            <p:nvPr/>
          </p:nvSpPr>
          <p:spPr bwMode="auto">
            <a:xfrm>
              <a:off x="7900" y="7248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50"/>
            <p:cNvSpPr>
              <a:spLocks noChangeArrowheads="1"/>
            </p:cNvSpPr>
            <p:nvPr/>
          </p:nvSpPr>
          <p:spPr bwMode="auto">
            <a:xfrm>
              <a:off x="7195" y="7402"/>
              <a:ext cx="71" cy="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51"/>
            <p:cNvSpPr>
              <a:spLocks noChangeArrowheads="1"/>
            </p:cNvSpPr>
            <p:nvPr/>
          </p:nvSpPr>
          <p:spPr bwMode="auto">
            <a:xfrm>
              <a:off x="8743" y="7455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52"/>
            <p:cNvSpPr>
              <a:spLocks noChangeArrowheads="1"/>
            </p:cNvSpPr>
            <p:nvPr/>
          </p:nvSpPr>
          <p:spPr bwMode="auto">
            <a:xfrm>
              <a:off x="8765" y="7342"/>
              <a:ext cx="71" cy="71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Group 53"/>
          <p:cNvGrpSpPr>
            <a:grpSpLocks/>
          </p:cNvGrpSpPr>
          <p:nvPr/>
        </p:nvGrpSpPr>
        <p:grpSpPr bwMode="auto">
          <a:xfrm>
            <a:off x="9477716" y="3052296"/>
            <a:ext cx="1798611" cy="1154690"/>
            <a:chOff x="1999" y="6382"/>
            <a:chExt cx="2060" cy="1324"/>
          </a:xfrm>
        </p:grpSpPr>
        <p:sp>
          <p:nvSpPr>
            <p:cNvPr id="81" name="Rectangle 54"/>
            <p:cNvSpPr>
              <a:spLocks noChangeArrowheads="1"/>
            </p:cNvSpPr>
            <p:nvPr/>
          </p:nvSpPr>
          <p:spPr bwMode="auto">
            <a:xfrm>
              <a:off x="1999" y="6382"/>
              <a:ext cx="2060" cy="1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5"/>
            <p:cNvSpPr>
              <a:spLocks noChangeArrowheads="1"/>
            </p:cNvSpPr>
            <p:nvPr/>
          </p:nvSpPr>
          <p:spPr bwMode="auto">
            <a:xfrm>
              <a:off x="2682" y="6539"/>
              <a:ext cx="457" cy="5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56"/>
            <p:cNvSpPr>
              <a:spLocks noChangeArrowheads="1"/>
            </p:cNvSpPr>
            <p:nvPr/>
          </p:nvSpPr>
          <p:spPr bwMode="auto">
            <a:xfrm>
              <a:off x="2340" y="7037"/>
              <a:ext cx="132" cy="1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57"/>
            <p:cNvSpPr>
              <a:spLocks noChangeArrowheads="1"/>
            </p:cNvSpPr>
            <p:nvPr/>
          </p:nvSpPr>
          <p:spPr bwMode="auto">
            <a:xfrm>
              <a:off x="2723" y="7111"/>
              <a:ext cx="412" cy="4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58"/>
            <p:cNvSpPr>
              <a:spLocks noChangeArrowheads="1"/>
            </p:cNvSpPr>
            <p:nvPr/>
          </p:nvSpPr>
          <p:spPr bwMode="auto">
            <a:xfrm>
              <a:off x="3399" y="7004"/>
              <a:ext cx="165" cy="18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59"/>
            <p:cNvSpPr>
              <a:spLocks noChangeArrowheads="1"/>
            </p:cNvSpPr>
            <p:nvPr/>
          </p:nvSpPr>
          <p:spPr bwMode="auto">
            <a:xfrm>
              <a:off x="2812" y="6756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60"/>
            <p:cNvSpPr>
              <a:spLocks noChangeArrowheads="1"/>
            </p:cNvSpPr>
            <p:nvPr/>
          </p:nvSpPr>
          <p:spPr bwMode="auto">
            <a:xfrm>
              <a:off x="2907" y="6795"/>
              <a:ext cx="50" cy="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61"/>
            <p:cNvSpPr>
              <a:spLocks noChangeArrowheads="1"/>
            </p:cNvSpPr>
            <p:nvPr/>
          </p:nvSpPr>
          <p:spPr bwMode="auto">
            <a:xfrm>
              <a:off x="2856" y="7174"/>
              <a:ext cx="49" cy="55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62"/>
            <p:cNvSpPr>
              <a:spLocks noChangeArrowheads="1"/>
            </p:cNvSpPr>
            <p:nvPr/>
          </p:nvSpPr>
          <p:spPr bwMode="auto">
            <a:xfrm>
              <a:off x="2956" y="7174"/>
              <a:ext cx="49" cy="56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90" name="AutoShape 63"/>
            <p:cNvCxnSpPr>
              <a:cxnSpLocks noChangeShapeType="1"/>
            </p:cNvCxnSpPr>
            <p:nvPr/>
          </p:nvCxnSpPr>
          <p:spPr bwMode="auto">
            <a:xfrm flipV="1">
              <a:off x="2028" y="7079"/>
              <a:ext cx="1730" cy="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Oval 64"/>
            <p:cNvSpPr>
              <a:spLocks noChangeArrowheads="1"/>
            </p:cNvSpPr>
            <p:nvPr/>
          </p:nvSpPr>
          <p:spPr bwMode="auto">
            <a:xfrm>
              <a:off x="2870" y="6950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65"/>
            <p:cNvSpPr>
              <a:spLocks noChangeArrowheads="1"/>
            </p:cNvSpPr>
            <p:nvPr/>
          </p:nvSpPr>
          <p:spPr bwMode="auto">
            <a:xfrm>
              <a:off x="2382" y="7071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66"/>
            <p:cNvSpPr>
              <a:spLocks noChangeArrowheads="1"/>
            </p:cNvSpPr>
            <p:nvPr/>
          </p:nvSpPr>
          <p:spPr bwMode="auto">
            <a:xfrm>
              <a:off x="3454" y="7113"/>
              <a:ext cx="49" cy="55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67"/>
            <p:cNvSpPr>
              <a:spLocks noChangeArrowheads="1"/>
            </p:cNvSpPr>
            <p:nvPr/>
          </p:nvSpPr>
          <p:spPr bwMode="auto">
            <a:xfrm>
              <a:off x="3469" y="7024"/>
              <a:ext cx="49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95" name="AutoShape 68"/>
            <p:cNvCxnSpPr>
              <a:cxnSpLocks noChangeShapeType="1"/>
            </p:cNvCxnSpPr>
            <p:nvPr/>
          </p:nvCxnSpPr>
          <p:spPr bwMode="auto">
            <a:xfrm flipH="1">
              <a:off x="3497" y="6639"/>
              <a:ext cx="165" cy="3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6" name="直接连接符 95"/>
          <p:cNvCxnSpPr/>
          <p:nvPr/>
        </p:nvCxnSpPr>
        <p:spPr>
          <a:xfrm>
            <a:off x="9264835" y="3066864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6109250" y="1062844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chemeClr val="accent2"/>
                </a:solidFill>
                <a:cs typeface="+mn-ea"/>
                <a:sym typeface="+mn-lt"/>
              </a:rPr>
              <a:t>众包偏差</a:t>
            </a: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122841" y="1569124"/>
            <a:ext cx="4618144" cy="904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+mn-ea"/>
                <a:sym typeface="+mn-lt"/>
              </a:rPr>
              <a:t>在基于众包的主动学习模型中，还存在另一种偏差，由于众包用户能力不足提供了错误标签，导致模型学习到了错误的数据信息而产生了偏差</a:t>
            </a:r>
            <a:r>
              <a:rPr lang="en-US" altLang="zh-CN" sz="1400" dirty="0">
                <a:cs typeface="+mn-ea"/>
                <a:sym typeface="+mn-lt"/>
              </a:rPr>
              <a:t>——</a:t>
            </a:r>
            <a:r>
              <a:rPr lang="zh-CN" altLang="en-US" sz="1400" dirty="0">
                <a:cs typeface="+mn-ea"/>
                <a:sym typeface="+mn-lt"/>
              </a:rPr>
              <a:t>众包偏差。</a:t>
            </a:r>
          </a:p>
        </p:txBody>
      </p:sp>
      <p:sp>
        <p:nvSpPr>
          <p:cNvPr id="7" name="矩形 6"/>
          <p:cNvSpPr/>
          <p:nvPr/>
        </p:nvSpPr>
        <p:spPr>
          <a:xfrm>
            <a:off x="764463" y="4591291"/>
            <a:ext cx="10689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现有</a:t>
            </a:r>
            <a:r>
              <a:rPr lang="zh-CN" altLang="en-US" dirty="0" smtClean="0"/>
              <a:t>的</a:t>
            </a:r>
            <a:r>
              <a:rPr lang="zh-CN" altLang="en-US" dirty="0"/>
              <a:t>模型</a:t>
            </a:r>
            <a:r>
              <a:rPr lang="zh-CN" altLang="en-US" dirty="0" smtClean="0"/>
              <a:t>均</a:t>
            </a:r>
            <a:r>
              <a:rPr lang="zh-CN" altLang="en-US" dirty="0"/>
              <a:t>将两种偏差分</a:t>
            </a:r>
            <a:r>
              <a:rPr lang="zh-CN" altLang="en-US" dirty="0" smtClean="0"/>
              <a:t>离开，只考虑一种偏差。</a:t>
            </a:r>
            <a:r>
              <a:rPr lang="zh-CN" altLang="en-US" dirty="0"/>
              <a:t>例如，从主动学习模型出发，考虑了未标注数据的代表性和未标注</a:t>
            </a:r>
            <a:r>
              <a:rPr lang="zh-CN" altLang="en-US" dirty="0" smtClean="0"/>
              <a:t>数据的不确定性对</a:t>
            </a:r>
            <a:r>
              <a:rPr lang="zh-CN" altLang="en-US" dirty="0"/>
              <a:t>挑选策略进行优化；或者利用标签</a:t>
            </a:r>
            <a:r>
              <a:rPr lang="zh-CN" altLang="en-US" dirty="0" smtClean="0"/>
              <a:t>冗余以及</a:t>
            </a:r>
            <a:r>
              <a:rPr lang="zh-CN" altLang="en-US" dirty="0"/>
              <a:t>标注者能力</a:t>
            </a:r>
            <a:r>
              <a:rPr lang="zh-CN" altLang="en-US" dirty="0" smtClean="0"/>
              <a:t>估计的</a:t>
            </a:r>
            <a:r>
              <a:rPr lang="zh-CN" altLang="en-US" dirty="0"/>
              <a:t>方法来提高标签质量。</a:t>
            </a:r>
          </a:p>
        </p:txBody>
      </p:sp>
      <p:sp>
        <p:nvSpPr>
          <p:cNvPr id="10" name="矩形 9"/>
          <p:cNvSpPr/>
          <p:nvPr/>
        </p:nvSpPr>
        <p:spPr>
          <a:xfrm>
            <a:off x="775080" y="5713210"/>
            <a:ext cx="10420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为了配合基于众包的主动学习模型更有效地实现，我们设想在处理抽样偏差的同时降低众包偏差。</a:t>
            </a:r>
          </a:p>
        </p:txBody>
      </p:sp>
      <p:sp>
        <p:nvSpPr>
          <p:cNvPr id="10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738035" cy="42703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基于众包解释性反馈的主动学习模型优化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205713" y="3496274"/>
            <a:ext cx="1320060" cy="3929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242291" y="3519508"/>
            <a:ext cx="1319144" cy="35737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9624564" y="3511165"/>
            <a:ext cx="1310946" cy="31983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5370810" y="3519508"/>
            <a:ext cx="1310946" cy="31983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7531099" y="3519508"/>
            <a:ext cx="1310946" cy="31983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p:transition spd="slow" advTm="493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How to do?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">
        <p14:flythrough dir="out"/>
      </p:transition>
    </mc:Choice>
    <mc:Fallback xmlns="">
      <p:transition spd="slow" advTm="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627</Words>
  <Application>Microsoft Office PowerPoint</Application>
  <PresentationFormat>宽屏</PresentationFormat>
  <Paragraphs>64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bowen chen</cp:lastModifiedBy>
  <cp:revision>90</cp:revision>
  <dcterms:created xsi:type="dcterms:W3CDTF">2015-08-18T02:51:41Z</dcterms:created>
  <dcterms:modified xsi:type="dcterms:W3CDTF">2017-06-06T04:04:32Z</dcterms:modified>
  <cp:category/>
</cp:coreProperties>
</file>